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77" r:id="rId2"/>
    <p:sldId id="286" r:id="rId3"/>
    <p:sldId id="285" r:id="rId4"/>
    <p:sldId id="278" r:id="rId5"/>
    <p:sldId id="279" r:id="rId6"/>
    <p:sldId id="280" r:id="rId7"/>
    <p:sldId id="302" r:id="rId8"/>
    <p:sldId id="281" r:id="rId9"/>
    <p:sldId id="282" r:id="rId10"/>
    <p:sldId id="283" r:id="rId11"/>
    <p:sldId id="266" r:id="rId12"/>
    <p:sldId id="276" r:id="rId13"/>
    <p:sldId id="270" r:id="rId14"/>
    <p:sldId id="269" r:id="rId15"/>
    <p:sldId id="268" r:id="rId16"/>
    <p:sldId id="267" r:id="rId17"/>
    <p:sldId id="300" r:id="rId18"/>
    <p:sldId id="298" r:id="rId19"/>
    <p:sldId id="299" r:id="rId20"/>
    <p:sldId id="287" r:id="rId21"/>
    <p:sldId id="292" r:id="rId22"/>
    <p:sldId id="293" r:id="rId23"/>
    <p:sldId id="294" r:id="rId24"/>
    <p:sldId id="295" r:id="rId25"/>
    <p:sldId id="296" r:id="rId26"/>
    <p:sldId id="297" r:id="rId27"/>
    <p:sldId id="288" r:id="rId28"/>
    <p:sldId id="263" r:id="rId29"/>
    <p:sldId id="289" r:id="rId30"/>
    <p:sldId id="271" r:id="rId31"/>
    <p:sldId id="291" r:id="rId32"/>
    <p:sldId id="290" r:id="rId33"/>
    <p:sldId id="301" r:id="rId34"/>
    <p:sldId id="273" r:id="rId35"/>
    <p:sldId id="272" r:id="rId36"/>
    <p:sldId id="274" r:id="rId37"/>
    <p:sldId id="275" r:id="rId38"/>
  </p:sldIdLst>
  <p:sldSz cx="14630400" cy="8229600"/>
  <p:notesSz cx="8229600" cy="14630400"/>
  <p:embeddedFontLst>
    <p:embeddedFont>
      <p:font typeface="Quattrocento" panose="020B0604020202020204" charset="0"/>
      <p:regular r:id="rId40"/>
      <p:bold r:id="rId41"/>
    </p:embeddedFont>
    <p:embeddedFont>
      <p:font typeface="Quattrocento Bold" panose="020B0604020202020204" charset="0"/>
      <p:regular r:id="rId42"/>
      <p:bold r:id="rId43"/>
    </p:embeddedFont>
    <p:embeddedFont>
      <p:font typeface="Cambria Math" panose="02040503050406030204" pitchFamily="18" charset="0"/>
      <p:regular r:id="rId44"/>
    </p:embeddedFont>
    <p:embeddedFont>
      <p:font typeface="TT Rounds Condensed" panose="020B0604020202020204" charset="0"/>
      <p:regular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444AA7A-9EB8-4EC6-2AB3-81AF6A0D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F3E29A1-46CB-DE3A-419E-E3A80FC5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CB0C438-B1DF-93A6-57A3-8DB3C7E5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41135F-36E5-4CE8-E120-AD81028F4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8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0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04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02FAA0-AB1C-D50F-719A-16CE8E55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737F659-92A3-B4B0-99EC-BD414B30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0B224B7-2A7F-D48D-767A-5A02F1930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722A41-6A40-546D-047C-8C56DF14D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8E15EBC-7D53-8132-B260-B08EE420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1B1D033-D494-C191-4D27-9075F5A5E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7812503-EAB9-E65A-A08A-86FE9FC97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E56A64-4B7B-5A42-0A32-61A32850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Algorithm-2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="" xmlns:a16="http://schemas.microsoft.com/office/drawing/2014/main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="" xmlns:a16="http://schemas.microsoft.com/office/drawing/2014/main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="" xmlns:a16="http://schemas.microsoft.com/office/drawing/2014/main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="" xmlns:a16="http://schemas.microsoft.com/office/drawing/2014/main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="" xmlns:a16="http://schemas.microsoft.com/office/drawing/2014/main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="" xmlns:a16="http://schemas.microsoft.com/office/drawing/2014/main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="" xmlns:a16="http://schemas.microsoft.com/office/drawing/2014/main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="" xmlns:a16="http://schemas.microsoft.com/office/drawing/2014/main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="" xmlns:a16="http://schemas.microsoft.com/office/drawing/2014/main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="" xmlns:a16="http://schemas.microsoft.com/office/drawing/2014/main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="" xmlns:a16="http://schemas.microsoft.com/office/drawing/2014/main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="" xmlns:a16="http://schemas.microsoft.com/office/drawing/2014/main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="" xmlns:a16="http://schemas.microsoft.com/office/drawing/2014/main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="" xmlns:a16="http://schemas.microsoft.com/office/drawing/2014/main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="" xmlns:a16="http://schemas.microsoft.com/office/drawing/2014/main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="" xmlns:a16="http://schemas.microsoft.com/office/drawing/2014/main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1645461" cy="5562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="" xmlns:a16="http://schemas.microsoft.com/office/drawing/2014/main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3F6591-A8B0-D056-3EBC-779E110E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="" xmlns:a16="http://schemas.microsoft.com/office/drawing/2014/main" id="{9C83B3D2-B600-6813-D0C9-0D74EBD5A46F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46EC7C-5A1C-CB74-34E1-2AE0B894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ADAF010A-C686-FCDD-8A87-9F6DA384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5325"/>
              </p:ext>
            </p:extLst>
          </p:nvPr>
        </p:nvGraphicFramePr>
        <p:xfrm>
          <a:off x="644246" y="1231900"/>
          <a:ext cx="12157355" cy="3442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03">
                  <a:extLst>
                    <a:ext uri="{9D8B030D-6E8A-4147-A177-3AD203B41FA5}">
                      <a16:colId xmlns="" xmlns:a16="http://schemas.microsoft.com/office/drawing/2014/main" val="3719397765"/>
                    </a:ext>
                  </a:extLst>
                </a:gridCol>
                <a:gridCol w="2941603">
                  <a:extLst>
                    <a:ext uri="{9D8B030D-6E8A-4147-A177-3AD203B41FA5}">
                      <a16:colId xmlns="" xmlns:a16="http://schemas.microsoft.com/office/drawing/2014/main" val="1850021284"/>
                    </a:ext>
                  </a:extLst>
                </a:gridCol>
                <a:gridCol w="2941603">
                  <a:extLst>
                    <a:ext uri="{9D8B030D-6E8A-4147-A177-3AD203B41FA5}">
                      <a16:colId xmlns="" xmlns:a16="http://schemas.microsoft.com/office/drawing/2014/main" val="2938005685"/>
                    </a:ext>
                  </a:extLst>
                </a:gridCol>
                <a:gridCol w="2941603">
                  <a:extLst>
                    <a:ext uri="{9D8B030D-6E8A-4147-A177-3AD203B41FA5}">
                      <a16:colId xmlns="" xmlns:a16="http://schemas.microsoft.com/office/drawing/2014/main" val="1207678704"/>
                    </a:ext>
                  </a:extLst>
                </a:gridCol>
                <a:gridCol w="390943">
                  <a:extLst>
                    <a:ext uri="{9D8B030D-6E8A-4147-A177-3AD203B41FA5}">
                      <a16:colId xmlns="" xmlns:a16="http://schemas.microsoft.com/office/drawing/2014/main" val="1433602511"/>
                    </a:ext>
                  </a:extLst>
                </a:gridCol>
              </a:tblGrid>
              <a:tr h="1147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8934544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9801286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0940568"/>
                  </a:ext>
                </a:extLst>
              </a:tr>
            </a:tbl>
          </a:graphicData>
        </a:graphic>
      </p:graphicFrame>
      <p:sp>
        <p:nvSpPr>
          <p:cNvPr id="7" name="Text 2">
            <a:extLst>
              <a:ext uri="{FF2B5EF4-FFF2-40B4-BE49-F238E27FC236}">
                <a16:creationId xmlns="" xmlns:a16="http://schemas.microsoft.com/office/drawing/2014/main" id="{BFDBCB75-E958-B05B-93FF-E00731666989}"/>
              </a:ext>
            </a:extLst>
          </p:cNvPr>
          <p:cNvSpPr/>
          <p:nvPr/>
        </p:nvSpPr>
        <p:spPr>
          <a:xfrm>
            <a:off x="745846" y="4920715"/>
            <a:ext cx="13138707" cy="72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Accuracy: 0.92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="" xmlns:a16="http://schemas.microsoft.com/office/drawing/2014/main" id="{5FD96349-CE81-CBE4-E738-4B72FAA2DCDE}"/>
              </a:ext>
            </a:extLst>
          </p:cNvPr>
          <p:cNvSpPr/>
          <p:nvPr/>
        </p:nvSpPr>
        <p:spPr>
          <a:xfrm>
            <a:off x="527352" y="3980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Classification Report</a:t>
            </a:r>
            <a:endParaRPr lang="en-US" sz="5280" dirty="0"/>
          </a:p>
        </p:txBody>
      </p:sp>
    </p:spTree>
    <p:extLst>
      <p:ext uri="{BB962C8B-B14F-4D97-AF65-F5344CB8AC3E}">
        <p14:creationId xmlns:p14="http://schemas.microsoft.com/office/powerpoint/2010/main" val="112639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3B929AE-2124-5E8B-ED3C-EB3624D9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="" xmlns:a16="http://schemas.microsoft.com/office/drawing/2014/main" id="{0E97AE22-7E5D-4035-99B0-378E581524E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2C1AED6-9F4D-77C4-84F5-FFC7DF0A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="" xmlns:a16="http://schemas.microsoft.com/office/drawing/2014/main" id="{E3397E9E-252C-69AA-A903-A4D9950FFA38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Precision-Recall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4024615-C82D-6B05-0F6A-31B797C9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31" y="2564525"/>
            <a:ext cx="8229169" cy="5630524"/>
          </a:xfrm>
          <a:prstGeom prst="rect">
            <a:avLst/>
          </a:prstGeom>
        </p:spPr>
      </p:pic>
      <p:sp>
        <p:nvSpPr>
          <p:cNvPr id="29" name="Text 12">
            <a:extLst>
              <a:ext uri="{FF2B5EF4-FFF2-40B4-BE49-F238E27FC236}">
                <a16:creationId xmlns="" xmlns:a16="http://schemas.microsoft.com/office/drawing/2014/main" id="{9C7CACB9-3D31-B3C5-FA04-A4979AF45228}"/>
              </a:ext>
            </a:extLst>
          </p:cNvPr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Correlation Heatmap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2AD8000-B123-A253-3D4E-2205F8F1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59800" y="2564525"/>
            <a:ext cx="6159500" cy="56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577FFB-158E-BC0C-781E-7A6EF17E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="" xmlns:a16="http://schemas.microsoft.com/office/drawing/2014/main" id="{D7110B00-2DC9-7B18-0BF4-B1BCD4D85C6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9F5A322-5DE9-7ACA-708B-293E97EE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="" xmlns:a16="http://schemas.microsoft.com/office/drawing/2014/main" id="{87AA1074-FDD2-64D1-6909-DF33D1FA4AAF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>
            <a:extLst>
              <a:ext uri="{FF2B5EF4-FFF2-40B4-BE49-F238E27FC236}">
                <a16:creationId xmlns="" xmlns:a16="http://schemas.microsoft.com/office/drawing/2014/main" id="{864DEC82-1A5F-1079-8C34-5279829DB1A7}"/>
              </a:ext>
            </a:extLst>
          </p:cNvPr>
          <p:cNvSpPr/>
          <p:nvPr/>
        </p:nvSpPr>
        <p:spPr>
          <a:xfrm>
            <a:off x="736600" y="2148537"/>
            <a:ext cx="5283200" cy="415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 Probability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E8B1CA4-F501-119F-9A42-497F8BD3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7965" y="3047300"/>
            <a:ext cx="5801711" cy="37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2340AB9-3F82-97EB-4A1C-0CD4583301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124" y="3248334"/>
            <a:ext cx="5486411" cy="3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condition where the kidneys progressively lose their ability to function properly.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097219" name="Text 0"/>
          <p:cNvSpPr/>
          <p:nvPr/>
        </p:nvSpPr>
        <p:spPr bwMode="auto">
          <a:xfrm>
            <a:off x="685323" y="1533286"/>
            <a:ext cx="8788564" cy="176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2800" i="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Support Vector Machine (SVM) Model for Detection of Chronic Kidney Disease (CKD)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82605798" name="Text 2"/>
          <p:cNvSpPr/>
          <p:nvPr/>
        </p:nvSpPr>
        <p:spPr bwMode="auto">
          <a:xfrm>
            <a:off x="685323" y="2909233"/>
            <a:ext cx="6185534" cy="497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Process Flow:</a:t>
            </a:r>
            <a:endParaRPr sz="1600" i="0" u="sng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Data Preprocessing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Training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Hyperparameter Tuning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Evaluation and Deployment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3590384" name="Text 0"/>
          <p:cNvSpPr/>
          <p:nvPr/>
        </p:nvSpPr>
        <p:spPr bwMode="auto">
          <a:xfrm>
            <a:off x="685323" y="496729"/>
            <a:ext cx="4757250" cy="7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General Overview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86680695" name="Picture 8" descr="A green human organ on a black surface with wires and a diagram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9542" y="2397511"/>
            <a:ext cx="4860225" cy="486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9142090" name="Picture 3291420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54721" y="7087956"/>
            <a:ext cx="1848513" cy="11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098862" name="Text 0"/>
          <p:cNvSpPr/>
          <p:nvPr/>
        </p:nvSpPr>
        <p:spPr bwMode="auto">
          <a:xfrm>
            <a:off x="511419" y="780888"/>
            <a:ext cx="12954951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lang="en-US" sz="44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Data Preprocessing</a:t>
            </a:r>
            <a:endParaRPr sz="44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14176437" name="Text 1"/>
          <p:cNvSpPr/>
          <p:nvPr/>
        </p:nvSpPr>
        <p:spPr bwMode="auto">
          <a:xfrm>
            <a:off x="526659" y="2072215"/>
            <a:ext cx="1010128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Dataset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5689131" name="Text 2"/>
          <p:cNvSpPr/>
          <p:nvPr/>
        </p:nvSpPr>
        <p:spPr bwMode="auto">
          <a:xfrm>
            <a:off x="511419" y="2546060"/>
            <a:ext cx="3447262" cy="92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dataset used for this model, retrieved from the UC Irvine Machine Learning Repository, consists of 400 rows and 24 features, with 1 target variable.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81548716" name="Text 3"/>
          <p:cNvSpPr/>
          <p:nvPr/>
        </p:nvSpPr>
        <p:spPr bwMode="auto">
          <a:xfrm>
            <a:off x="4222431" y="2061064"/>
            <a:ext cx="1863739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 Cleaning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5374079" name="Text 4"/>
          <p:cNvSpPr/>
          <p:nvPr/>
        </p:nvSpPr>
        <p:spPr bwMode="auto">
          <a:xfrm>
            <a:off x="4222431" y="2546060"/>
            <a:ext cx="5166894" cy="194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Since the dataset contains empty values and outliers, missing values were handled appropriately, redundant columns were removed, and categorical features were encoded using Label</a:t>
            </a:r>
            <a:r>
              <a:rPr lang="en-US"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Encoder. Outliers in numerical features were addressed using the IQR method.</a:t>
            </a:r>
            <a:endParaRPr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98238793" name="Picture 189823879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0271" y="6034557"/>
            <a:ext cx="12981138" cy="2169583"/>
          </a:xfrm>
          <a:prstGeom prst="rect">
            <a:avLst/>
          </a:prstGeom>
        </p:spPr>
      </p:pic>
      <p:sp>
        <p:nvSpPr>
          <p:cNvPr id="1561653967" name="Bent-Up Arrow 1561653966"/>
          <p:cNvSpPr/>
          <p:nvPr/>
        </p:nvSpPr>
        <p:spPr bwMode="auto">
          <a:xfrm rot="5399978">
            <a:off x="469635" y="5547430"/>
            <a:ext cx="1393472" cy="7408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62604253" name="Picture 26260425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9326" y="264583"/>
            <a:ext cx="5212082" cy="5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989201" name="Text 0"/>
          <p:cNvSpPr/>
          <p:nvPr/>
        </p:nvSpPr>
        <p:spPr bwMode="auto">
          <a:xfrm>
            <a:off x="9238" y="399319"/>
            <a:ext cx="13168293" cy="135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 and Model Development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404745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4717" y="2165016"/>
            <a:ext cx="582026" cy="575428"/>
          </a:xfrm>
          <a:prstGeom prst="rect">
            <a:avLst/>
          </a:prstGeom>
        </p:spPr>
      </p:pic>
      <p:sp>
        <p:nvSpPr>
          <p:cNvPr id="1852362716" name="Text 1"/>
          <p:cNvSpPr/>
          <p:nvPr/>
        </p:nvSpPr>
        <p:spPr bwMode="auto">
          <a:xfrm>
            <a:off x="724600" y="2887497"/>
            <a:ext cx="2356481" cy="34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Feature Selection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7169465" name="Text 2"/>
          <p:cNvSpPr/>
          <p:nvPr/>
        </p:nvSpPr>
        <p:spPr bwMode="auto">
          <a:xfrm>
            <a:off x="704193" y="3364104"/>
            <a:ext cx="4156563" cy="110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Based on the correlation values of features with the CKD variable ≥ 0.29.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5203517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717" y="4979941"/>
            <a:ext cx="582026" cy="575428"/>
          </a:xfrm>
          <a:prstGeom prst="rect">
            <a:avLst/>
          </a:prstGeom>
        </p:spPr>
      </p:pic>
      <p:sp>
        <p:nvSpPr>
          <p:cNvPr id="918317574" name="Text 3"/>
          <p:cNvSpPr/>
          <p:nvPr/>
        </p:nvSpPr>
        <p:spPr bwMode="auto">
          <a:xfrm>
            <a:off x="700415" y="5728564"/>
            <a:ext cx="4489791" cy="53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sz="22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: Support Vector Machine (SVM)</a:t>
            </a:r>
            <a:endParaRPr sz="2800" u="none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8239301" name="Text 4"/>
          <p:cNvSpPr/>
          <p:nvPr/>
        </p:nvSpPr>
        <p:spPr bwMode="auto">
          <a:xfrm>
            <a:off x="696400" y="6163864"/>
            <a:ext cx="4844015" cy="173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 the code used for detecting CKD, an SVM model with a polynomial kernel is trained using 80% of the dataset, with features scaled using MinMaxScaler. The model's accuracy is evaluated on the test set, providing insights into its performance for CKD classification.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747389" name="Picture 4097473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348" y="1588672"/>
            <a:ext cx="6921876" cy="5443812"/>
          </a:xfrm>
          <a:prstGeom prst="rect">
            <a:avLst/>
          </a:prstGeom>
        </p:spPr>
      </p:pic>
      <p:pic>
        <p:nvPicPr>
          <p:cNvPr id="793512449" name="Picture 79351244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33525" y="7087955"/>
            <a:ext cx="1869708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021387" name="Text 0"/>
          <p:cNvSpPr/>
          <p:nvPr/>
        </p:nvSpPr>
        <p:spPr bwMode="auto">
          <a:xfrm>
            <a:off x="4468576" y="440310"/>
            <a:ext cx="6963244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Evaluation</a:t>
            </a:r>
            <a:endParaRPr sz="9000" i="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3401327" name="Shape 1"/>
          <p:cNvSpPr/>
          <p:nvPr/>
        </p:nvSpPr>
        <p:spPr bwMode="auto">
          <a:xfrm>
            <a:off x="1405616" y="5945757"/>
            <a:ext cx="4643037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3973798" name="Shape 4"/>
          <p:cNvSpPr/>
          <p:nvPr/>
        </p:nvSpPr>
        <p:spPr bwMode="auto">
          <a:xfrm>
            <a:off x="8144297" y="5945757"/>
            <a:ext cx="5263063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091003" name="Text 5"/>
          <p:cNvSpPr/>
          <p:nvPr/>
        </p:nvSpPr>
        <p:spPr bwMode="auto">
          <a:xfrm>
            <a:off x="8354063" y="6091457"/>
            <a:ext cx="4803825" cy="360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Optimized SVM Model Accuracy: 98.75%</a:t>
            </a:r>
            <a:endParaRPr sz="2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0230698" name="Text 0"/>
          <p:cNvSpPr/>
          <p:nvPr/>
        </p:nvSpPr>
        <p:spPr bwMode="auto">
          <a:xfrm>
            <a:off x="6780871" y="5215208"/>
            <a:ext cx="1237192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  <p:pic>
        <p:nvPicPr>
          <p:cNvPr id="480467084" name="Picture 4804670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76710" y="1499305"/>
            <a:ext cx="4594057" cy="4122871"/>
          </a:xfrm>
          <a:prstGeom prst="rect">
            <a:avLst/>
          </a:prstGeom>
        </p:spPr>
      </p:pic>
      <p:pic>
        <p:nvPicPr>
          <p:cNvPr id="1826204872" name="Picture 18262048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52073" y="1499305"/>
            <a:ext cx="4594057" cy="4122871"/>
          </a:xfrm>
          <a:prstGeom prst="rect">
            <a:avLst/>
          </a:prstGeom>
        </p:spPr>
      </p:pic>
      <p:sp>
        <p:nvSpPr>
          <p:cNvPr id="713456826" name="TextBox 713456825"/>
          <p:cNvSpPr txBox="1"/>
          <p:nvPr/>
        </p:nvSpPr>
        <p:spPr bwMode="auto">
          <a:xfrm>
            <a:off x="1567656" y="6058032"/>
            <a:ext cx="4480997" cy="436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Initial SVM Model Accuracy: 94.06%</a:t>
            </a:r>
            <a:endParaRPr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74252279" name="Picture 19742522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14495" name="Text 0"/>
          <p:cNvSpPr/>
          <p:nvPr/>
        </p:nvSpPr>
        <p:spPr bwMode="auto">
          <a:xfrm>
            <a:off x="1295399" y="440310"/>
            <a:ext cx="12039598" cy="7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Best Hyperparameters for SVM Model</a:t>
            </a:r>
            <a:endParaRPr sz="16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5297451" name="Text 4"/>
          <p:cNvSpPr/>
          <p:nvPr/>
        </p:nvSpPr>
        <p:spPr bwMode="auto">
          <a:xfrm>
            <a:off x="356837" y="2041590"/>
            <a:ext cx="6958360" cy="512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370865454" name="TextBox 370865453"/>
          <p:cNvSpPr txBox="1"/>
          <p:nvPr/>
        </p:nvSpPr>
        <p:spPr bwMode="auto">
          <a:xfrm>
            <a:off x="125938" y="1809005"/>
            <a:ext cx="184731" cy="374141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05936204" name="TextBox 505936203"/>
          <p:cNvSpPr txBox="1"/>
          <p:nvPr/>
        </p:nvSpPr>
        <p:spPr bwMode="auto">
          <a:xfrm>
            <a:off x="309574" y="1738449"/>
            <a:ext cx="7935832" cy="628268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Hyperparameters for SVM: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Font typeface="Arial"/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 (Regularization Parameter): 0.1 </a:t>
            </a:r>
          </a:p>
          <a:p>
            <a:pPr marL="80716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Controls the trade-off between achieving low training error and minimizing model complexity.</a:t>
            </a: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value (like 0.1) allows a simpler model, reducing the risk of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Gamma (Kernel Coefficient): 0.1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Defines the influence of individual training examples in feature space.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gamma (like 0.1) means each support vector has a larger impact on the model, preventing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Kernel: 'rbf' (Radial Basis Function)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commonly used kernel for SVM, useful for non-linear decision boundaries.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RBF kernel can map input features into a higher-dimensional space where a linear decision boundary is sufficient.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50452139" name="Picture 13504521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1232640503" name="Picture 123264050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98184" y="3620910"/>
            <a:ext cx="5642370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3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25345" name="Text 0"/>
          <p:cNvSpPr/>
          <p:nvPr/>
        </p:nvSpPr>
        <p:spPr bwMode="auto">
          <a:xfrm>
            <a:off x="444360" y="737551"/>
            <a:ext cx="7952967" cy="77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Insights and Final Takeaways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0727944" name="Text 1"/>
          <p:cNvSpPr/>
          <p:nvPr/>
        </p:nvSpPr>
        <p:spPr bwMode="auto">
          <a:xfrm>
            <a:off x="6947861" y="2723983"/>
            <a:ext cx="1855185" cy="36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Approach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7210837" name="Text 2"/>
          <p:cNvSpPr/>
          <p:nvPr/>
        </p:nvSpPr>
        <p:spPr bwMode="auto">
          <a:xfrm>
            <a:off x="7036420" y="3633611"/>
            <a:ext cx="8646356" cy="114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42676335" name="Text 1"/>
          <p:cNvSpPr/>
          <p:nvPr/>
        </p:nvSpPr>
        <p:spPr bwMode="auto">
          <a:xfrm>
            <a:off x="6878210" y="5300995"/>
            <a:ext cx="1994487" cy="355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Next Steps</a:t>
            </a:r>
            <a:endParaRPr sz="36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4190532" name="Text 2"/>
          <p:cNvSpPr/>
          <p:nvPr/>
        </p:nvSpPr>
        <p:spPr bwMode="auto">
          <a:xfrm>
            <a:off x="7198472" y="6024801"/>
            <a:ext cx="6990431" cy="44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793" indent="-217793">
              <a:lnSpc>
                <a:spcPts val="2999"/>
              </a:lnSpc>
              <a:buFont typeface="Arial"/>
              <a:buChar char="•"/>
              <a:defRPr/>
            </a:pPr>
            <a:r>
              <a:rPr sz="20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model can be improved by exploring additional datasets, optimizing for real-time predictions, and extending its applicability to other diseases. Further research into model explain-ability and integration into healthcare systems could enhance its impact.</a:t>
            </a:r>
            <a:endParaRPr sz="2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6325306" name="Picture 4263253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908744990" name="Picture 9087449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662" y="2035223"/>
            <a:ext cx="6700837" cy="5450416"/>
          </a:xfrm>
          <a:prstGeom prst="rect">
            <a:avLst/>
          </a:prstGeom>
        </p:spPr>
      </p:pic>
      <p:sp>
        <p:nvSpPr>
          <p:cNvPr id="1255950684" name="TextBox 1255950683"/>
          <p:cNvSpPr txBox="1"/>
          <p:nvPr/>
        </p:nvSpPr>
        <p:spPr bwMode="auto">
          <a:xfrm>
            <a:off x="7278597" y="3510138"/>
            <a:ext cx="6830180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Achieved enhanced accuracy through hyperparameter tuning with the SVM model.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Successfully saved the optimized model for deployment as svm_model_tuned.pkl.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fine-tuned SVM model delivers reliable predictions for CKD detection.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2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Algorithm-4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data 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similarity between two input points x and x′, which is a Radial basis function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∥x−x′∥^2 is the squared Euclidean distance between the two points x and x′:</a:t>
                </a:r>
              </a:p>
              <a:p>
                <a:pPr lvl="2" algn="just">
                  <a:lnSpc>
                    <a:spcPts val="3000"/>
                  </a:lnSpc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μ)/σ​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 xmlns=""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GPR Implementation 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="" xmlns:a16="http://schemas.microsoft.com/office/drawing/2014/main" id="{0A75272D-52B3-F2E3-E909-95BEFA3B5250}"/>
              </a:ext>
            </a:extLst>
          </p:cNvPr>
          <p:cNvSpPr/>
          <p:nvPr/>
        </p:nvSpPr>
        <p:spPr>
          <a:xfrm>
            <a:off x="666194" y="2113773"/>
            <a:ext cx="7594938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Splitting the data into 50% training and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50%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</a:t>
            </a: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Computing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Displaying 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Error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5" y="2564525"/>
            <a:ext cx="7725104" cy="4635062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Accuracy  : 0.8750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7" y="2564524"/>
            <a:ext cx="5444372" cy="4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Confusion Matrix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65" y="2753711"/>
            <a:ext cx="5801711" cy="435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753711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8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Co-relation Heat Map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Classification Report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53" y="2982311"/>
            <a:ext cx="6737124" cy="4491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982311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 Calculations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21932" y="2553716"/>
            <a:ext cx="6330331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True Positive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6437857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model.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(TP)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(TP+FN)</a:t>
            </a:r>
            <a:endParaRPr lang="en-US" sz="3600" b="1" dirty="0"/>
          </a:p>
        </p:txBody>
      </p:sp>
      <p:sp>
        <p:nvSpPr>
          <p:cNvPr id="7" name="Shape 4"/>
          <p:cNvSpPr/>
          <p:nvPr/>
        </p:nvSpPr>
        <p:spPr>
          <a:xfrm>
            <a:off x="8278448" y="2553715"/>
            <a:ext cx="5704013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255172" cy="382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		 </a:t>
            </a: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 		     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(FP)</a:t>
            </a:r>
          </a:p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	(FP+TN)</a:t>
            </a:r>
            <a:endParaRPr lang="en-US" sz="3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F2A3BDED-D041-5D65-80D8-97279768EE9A}"/>
              </a:ext>
            </a:extLst>
          </p:cNvPr>
          <p:cNvCxnSpPr/>
          <p:nvPr/>
        </p:nvCxnSpPr>
        <p:spPr>
          <a:xfrm>
            <a:off x="2747481" y="6070162"/>
            <a:ext cx="1565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219428" y="5653828"/>
            <a:ext cx="1699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75F0E77-38B0-B9C0-AC8E-7B981EE9C0B4}"/>
              </a:ext>
            </a:extLst>
          </p:cNvPr>
          <p:cNvSpPr txBox="1"/>
          <p:nvPr/>
        </p:nvSpPr>
        <p:spPr>
          <a:xfrm>
            <a:off x="8560611" y="5469162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FPR =</a:t>
            </a:r>
            <a:endParaRPr lang="en-IN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F6382EB-7CDC-D032-4945-FA0B7489E8E3}"/>
              </a:ext>
            </a:extLst>
          </p:cNvPr>
          <p:cNvSpPr txBox="1"/>
          <p:nvPr/>
        </p:nvSpPr>
        <p:spPr>
          <a:xfrm>
            <a:off x="1202699" y="5796121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TPR =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All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(FN+TP)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Precision + Recall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Performances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995996"/>
              </p:ext>
            </p:extLst>
          </p:nvPr>
        </p:nvGraphicFramePr>
        <p:xfrm>
          <a:off x="837724" y="2398124"/>
          <a:ext cx="13120014" cy="46465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322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14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73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129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S.N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ALGORITHM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LOGICAL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96.56 %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K-NEAREST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NEIGHBORS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92 %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SUPPORT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VECTOR MACHINE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94.05 %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GAUSSIAN PROCESS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87.50 %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4"/>
          <p:cNvSpPr/>
          <p:nvPr/>
        </p:nvSpPr>
        <p:spPr>
          <a:xfrm>
            <a:off x="8828689" y="1828801"/>
            <a:ext cx="5703133" cy="423566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29" name="Text 3"/>
          <p:cNvSpPr/>
          <p:nvPr/>
        </p:nvSpPr>
        <p:spPr>
          <a:xfrm>
            <a:off x="990124" y="2218062"/>
            <a:ext cx="6437857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Vector Machines (SVM)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Gaussian Process Regression (GPR)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016058" y="4808862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Takeaways: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SVM and GPR are effective for capturing complex relationships in data.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simple, flexible, and works well for smaller datasets.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 is interpretable and useful for binary classification tasks.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algorithms collectively offer diverse strengths for accurate CKD prediction.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1" name="Text 3"/>
          <p:cNvSpPr/>
          <p:nvPr/>
        </p:nvSpPr>
        <p:spPr>
          <a:xfrm>
            <a:off x="9030817" y="2114095"/>
            <a:ext cx="5137128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the models and all the codes and results at:</a:t>
            </a:r>
          </a:p>
          <a:p>
            <a:pPr>
              <a:lnSpc>
                <a:spcPts val="3000"/>
              </a:lnSpc>
            </a:pPr>
            <a:r>
              <a:rPr lang="en-GB" sz="1850" u="sng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https://bit.ly/ibd-ckd</a:t>
            </a:r>
          </a:p>
          <a:p>
            <a:pPr>
              <a:lnSpc>
                <a:spcPts val="3000"/>
              </a:lnSpc>
            </a:pPr>
            <a:endParaRPr lang="en-GB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Or,</a:t>
            </a: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Scan this QR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17" y="3983945"/>
            <a:ext cx="1933903" cy="1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="" xmlns:a16="http://schemas.microsoft.com/office/drawing/2014/main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6B1AEE-4A02-B7D8-1275-A9006910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1A0F4D8-13FF-9262-641C-12DB568704FF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28816377-FAF4-6DF9-303C-A9EF353BE24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6966116D-A95A-4287-B2B9-0A12D595C44D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xmlns="" id="{849F1C3F-C964-76EC-0462-B372328FAD8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xmlns="" id="{367D27DE-7B80-822C-93D7-2A4AFDD0E963}"/>
              </a:ext>
            </a:extLst>
          </p:cNvPr>
          <p:cNvSpPr txBox="1"/>
          <p:nvPr/>
        </p:nvSpPr>
        <p:spPr>
          <a:xfrm>
            <a:off x="3202758" y="320898"/>
            <a:ext cx="7687864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xmlns="" id="{B9337ABA-1F3D-A878-651F-174731132A00}"/>
              </a:ext>
            </a:extLst>
          </p:cNvPr>
          <p:cNvGrpSpPr/>
          <p:nvPr/>
        </p:nvGrpSpPr>
        <p:grpSpPr>
          <a:xfrm>
            <a:off x="822589" y="1861535"/>
            <a:ext cx="3614618" cy="929163"/>
            <a:chOff x="0" y="0"/>
            <a:chExt cx="6024363" cy="154860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B149549F-28D8-CB9E-AD63-2DC12B409E7B}"/>
                </a:ext>
              </a:extLst>
            </p:cNvPr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CAEAC2FE-3E16-9C1E-952F-4E68EC1E4964}"/>
              </a:ext>
            </a:extLst>
          </p:cNvPr>
          <p:cNvSpPr txBox="1"/>
          <p:nvPr/>
        </p:nvSpPr>
        <p:spPr>
          <a:xfrm>
            <a:off x="1221806" y="2142189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88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GridSearchCV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954F567-6E07-375C-1332-FFD3C69E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81" y="1861534"/>
            <a:ext cx="6575030" cy="1277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26D4160-2A23-05C2-9F35-B0C78C8C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40" y="3954186"/>
            <a:ext cx="6550384" cy="3290976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674D771B-DA2B-4C1A-73C2-1454218E1747}"/>
              </a:ext>
            </a:extLst>
          </p:cNvPr>
          <p:cNvSpPr txBox="1"/>
          <p:nvPr/>
        </p:nvSpPr>
        <p:spPr>
          <a:xfrm>
            <a:off x="575177" y="2919553"/>
            <a:ext cx="4109442" cy="4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hyperparameter C regulates the inverse of regularization strength, controlling the model's complexity and ability to generalize.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Multiple values of C were tested using GridSearchCV to identify the optimal regularization strength for the model.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balance between underfitting and overfitting is achieved by selecting the best C value, ensuring improved performance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179204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1693</Words>
  <Application>Microsoft Office PowerPoint</Application>
  <PresentationFormat>Custom</PresentationFormat>
  <Paragraphs>329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Quattrocento</vt:lpstr>
      <vt:lpstr>Quattrocento Bold</vt:lpstr>
      <vt:lpstr>Arial</vt:lpstr>
      <vt:lpstr>Cambria Math</vt:lpstr>
      <vt:lpstr>TT Rounds Condensed</vt:lpstr>
      <vt:lpstr>Calibri Light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22</cp:revision>
  <dcterms:created xsi:type="dcterms:W3CDTF">2024-12-14T15:19:09Z</dcterms:created>
  <dcterms:modified xsi:type="dcterms:W3CDTF">2024-12-15T04:47:48Z</dcterms:modified>
</cp:coreProperties>
</file>